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8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75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16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2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69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4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4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7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3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1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39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7A1F-2603-47A0-8AD2-E45F49C567B3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4B76D-CF95-4877-97AB-DB167C4E0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314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24711" y="556766"/>
            <a:ext cx="8094543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МАДОУ « детский сад №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23457" y="155069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800" b="0" i="0" u="none" strike="noStrike" baseline="0" dirty="0">
              <a:latin typeface="Times New Roman" panose="02020603050405020304" pitchFamily="18" charset="0"/>
            </a:endParaRPr>
          </a:p>
          <a:p>
            <a:pPr marR="23300"/>
            <a:r>
              <a:rPr lang="ru-RU" sz="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4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«Организация летней оздоровительной</a:t>
            </a:r>
            <a:endParaRPr lang="ru-RU" sz="4800" b="0" i="0" u="none" strike="noStrike" baseline="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marR="29900"/>
            <a:r>
              <a:rPr lang="ru-RU" sz="4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работы»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78177" y="6189126"/>
            <a:ext cx="3497829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Хабаровск, 2023 год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249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036" y="-184764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568825" y="-184764"/>
            <a:ext cx="846286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45100"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Лето-благодатная пора.</a:t>
            </a:r>
          </a:p>
          <a:p>
            <a:pPr marR="42310"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Поэтому очень важно организовать </a:t>
            </a:r>
          </a:p>
          <a:p>
            <a:pPr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жизнь дошкольников так, что бы каждый день</a:t>
            </a:r>
          </a:p>
          <a:p>
            <a:pPr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приносил им что-то новое, был наполнен</a:t>
            </a:r>
          </a:p>
          <a:p>
            <a:pPr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интересным содержанием. Что бы</a:t>
            </a:r>
          </a:p>
          <a:p>
            <a:pPr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воспоминания о лете, играх, прогулках, долго</a:t>
            </a:r>
          </a:p>
          <a:p>
            <a:pPr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радовали </a:t>
            </a:r>
            <a:r>
              <a:rPr lang="ru-RU" sz="2400" i="1" dirty="0">
                <a:latin typeface="Arial" panose="020B0604020202020204" pitchFamily="34" charset="0"/>
              </a:rPr>
              <a:t>их</a:t>
            </a:r>
            <a:r>
              <a:rPr lang="ru-RU" sz="2400" b="0" i="1" u="none" strike="noStrike" baseline="0" dirty="0">
                <a:latin typeface="Times New Roman" panose="02020603050405020304" pitchFamily="18" charset="0"/>
              </a:rPr>
              <a:t>. </a:t>
            </a:r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Учитывая результаты</a:t>
            </a:r>
          </a:p>
          <a:p>
            <a:pPr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деятельности ДОУ и благодарности родителей,</a:t>
            </a:r>
          </a:p>
          <a:p>
            <a:pPr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можно с уверенностью сказать, что данная</a:t>
            </a:r>
          </a:p>
          <a:p>
            <a:pPr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работа востребована и имеет положительный</a:t>
            </a:r>
          </a:p>
          <a:p>
            <a:pPr algn="ctr"/>
            <a:r>
              <a:rPr lang="ru-RU" sz="2800" b="0" i="1" u="none" strike="noStrike" baseline="0" dirty="0">
                <a:latin typeface="Times New Roman" panose="02020603050405020304" pitchFamily="18" charset="0"/>
              </a:rPr>
              <a:t>отклик.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21558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1216" y="0"/>
            <a:ext cx="8742784" cy="1943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работы: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Сохранение и укрепление  физического и психического здоровья детей раннего и дошкольного возраста с учетом их индивидуальных особенностей. Полное удовлетворение потребностей растущего организма в отдыхе, творческой деятельности и движении.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588" y="1651518"/>
            <a:ext cx="8873412" cy="4029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работы: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Создать условия, обеспечивающие охрану жизни и укрепление здоровья детей, предупреждение заболеваемости и травматизма.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Реализовать систему мероприятий, направленных на оздоровление и физическое воспитание детей, развитие самостоятельности, инициативности, любознательности и познавательной активности, деятельности по интересам.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Создать позитивное эмоциональное настроение у детей через приобщение к традициям детского сада (спортивным играм, экскурсиям, совместным мероприятиям с социумом).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Продолжать формировать устойчивый интерес, потребность в ЗОЖ, занятиях спортивными играми у воспитанников ДОУ и  их родителей.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Проводить осуществление педагогического и санитарного просвещения родителей по вопросам воспитания и оздоровления детей в летний период.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3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5902" y="793102"/>
            <a:ext cx="880809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Приоритетными направлениями дошкольного учреждения в летний оздоровительный период являются:</a:t>
            </a:r>
          </a:p>
          <a:p>
            <a:br>
              <a:rPr lang="ru-RU" sz="28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физкультурно-оздоровительная работа;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экологическое воспитание;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игровая, музыкальная, театрализованная, изобразительная деятельность детей.</a:t>
            </a:r>
            <a:br>
              <a:rPr lang="ru-RU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634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93372" y="245983"/>
            <a:ext cx="7620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26970"/>
            <a:r>
              <a:rPr lang="ru-RU" sz="2400" b="1" i="0" u="none" strike="noStrike" baseline="0" dirty="0">
                <a:latin typeface="Times New Roman" panose="02020603050405020304" pitchFamily="18" charset="0"/>
              </a:rPr>
              <a:t>Оздоровительная работа в ДОУ строится на основании следующих принципов:</a:t>
            </a:r>
          </a:p>
          <a:p>
            <a:pPr marR="26970"/>
            <a:endParaRPr lang="ru-RU" sz="2400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245" y="1412945"/>
            <a:ext cx="865880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комплексное использование профилактических, закаливающих и оздоровительных технологий;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непрерывное проведение профилактических, закаливающих и оздоровительных мероприятий;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преимущественное использование немедикаментозных средств оздоровления;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использование простых и доступных технологий;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положительной мотивации у детей, медицинского персонала, педагогов к проведению профилактических, закаливающих и оздоровительных мероприятий;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повышение эффективности системы профилактических, закаливающих и оздоровительных мероприятий за счет соблюдения в ДОУ санитарных правил и нормативов, оптимального двигательного режима и физической нагрузки, санитарного состояния учреждения, организации питания, воздушно-теплового режима и водоснабжения.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0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40971" y="158621"/>
            <a:ext cx="790302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физкультурно-оздоровительной работы в ДОУ: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сохранению, укреплению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детей с помощью комплекса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оздоровительных мероприятий в летний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период.</a:t>
            </a:r>
          </a:p>
          <a:p>
            <a:endParaRPr lang="ru-RU" sz="2000" dirty="0"/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оздоровительных мероприятий: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режим дня;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прогулки на открытом воздухе;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сбалансированное питание;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дневной сон;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разнообразные виды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38046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7286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3937" y="307909"/>
            <a:ext cx="89200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31420" algn="ctr"/>
            <a:r>
              <a:rPr lang="ru-RU" sz="2400" b="1" i="0" u="none" strike="noStrike" baseline="0" dirty="0">
                <a:latin typeface="Times New Roman" panose="02020603050405020304" pitchFamily="18" charset="0"/>
              </a:rPr>
              <a:t>Формы оздоровительных мероприятий в режиме дня</a:t>
            </a:r>
          </a:p>
          <a:p>
            <a:pPr marR="31420" algn="ctr"/>
            <a:endParaRPr lang="ru-RU" sz="2400" b="0" i="0" u="none" strike="noStrike" baseline="0" dirty="0">
              <a:latin typeface="Times New Roman" panose="02020603050405020304" pitchFamily="18" charset="0"/>
            </a:endParaRPr>
          </a:p>
          <a:p>
            <a:pPr marR="29680"/>
            <a:r>
              <a:rPr lang="ru-RU" sz="2400" b="0" i="1" u="none" strike="noStrike" baseline="0" dirty="0" err="1">
                <a:latin typeface="Times New Roman" panose="02020603050405020304" pitchFamily="18" charset="0"/>
              </a:rPr>
              <a:t>физкультурно</a:t>
            </a:r>
            <a:r>
              <a:rPr lang="ru-RU" sz="2400" b="0" i="1" u="none" strike="noStrike" baseline="0" dirty="0">
                <a:latin typeface="Times New Roman" panose="02020603050405020304" pitchFamily="18" charset="0"/>
              </a:rPr>
              <a:t> –оздоровительные:</a:t>
            </a:r>
            <a:endParaRPr lang="ru-RU" sz="24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- занятия по физическому развитию;</a:t>
            </a:r>
          </a:p>
          <a:p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- утренняя гимнастика на свежем воздухе;</a:t>
            </a:r>
          </a:p>
          <a:p>
            <a:r>
              <a:rPr lang="ru-RU" sz="2000" dirty="0">
                <a:latin typeface="Times New Roman" panose="02020603050405020304" pitchFamily="18" charset="0"/>
              </a:rPr>
              <a:t>- прогулки;</a:t>
            </a:r>
            <a:endParaRPr lang="ru-RU" sz="20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</a:rPr>
              <a:t>- д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вигательная</a:t>
            </a:r>
            <a:r>
              <a:rPr lang="ru-RU" sz="2000" b="0" i="0" u="none" strike="noStrike" dirty="0">
                <a:latin typeface="Times New Roman" panose="02020603050405020304" pitchFamily="18" charset="0"/>
              </a:rPr>
              <a:t> активность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;</a:t>
            </a:r>
          </a:p>
          <a:p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- подвижные игры;</a:t>
            </a:r>
          </a:p>
          <a:p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- спортивные праздники и развлечения;</a:t>
            </a:r>
          </a:p>
          <a:p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- дневной сон с доступом свежего воздуха.</a:t>
            </a:r>
          </a:p>
          <a:p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- бодрящая гимнастика после дневного сна;</a:t>
            </a:r>
            <a:endParaRPr lang="ru-RU" sz="2000" dirty="0">
              <a:latin typeface="Times New Roman" panose="02020603050405020304" pitchFamily="18" charset="0"/>
            </a:endParaRPr>
          </a:p>
          <a:p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- соревнования.</a:t>
            </a:r>
          </a:p>
        </p:txBody>
      </p:sp>
    </p:spTree>
    <p:extLst>
      <p:ext uri="{BB962C8B-B14F-4D97-AF65-F5344CB8AC3E}">
        <p14:creationId xmlns:p14="http://schemas.microsoft.com/office/powerpoint/2010/main" val="1496673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93372" y="545040"/>
            <a:ext cx="715658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b="0" i="1" u="none" strike="noStrike" baseline="0" dirty="0">
                <a:latin typeface="Times New Roman" panose="02020603050405020304" pitchFamily="18" charset="0"/>
              </a:rPr>
              <a:t>Закаливающие:</a:t>
            </a:r>
            <a:endParaRPr lang="ru-RU" sz="24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- утренний приём на свежем воздухе;</a:t>
            </a:r>
          </a:p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- прогулки на свежем воздухе;</a:t>
            </a:r>
          </a:p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- хождение босиком;</a:t>
            </a:r>
          </a:p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- обширное умывание холодной водой;</a:t>
            </a:r>
          </a:p>
          <a:p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- солнечные, световоздушные ванны;</a:t>
            </a:r>
          </a:p>
          <a:p>
            <a:pPr marL="342900" indent="-342900">
              <a:buFontTx/>
              <a:buChar char="-"/>
            </a:pPr>
            <a:r>
              <a:rPr lang="ru-RU" sz="2400" b="0" i="0" u="none" strike="noStrike" baseline="0" dirty="0">
                <a:latin typeface="Times New Roman" panose="02020603050405020304" pitchFamily="18" charset="0"/>
              </a:rPr>
              <a:t>аэрация помещений.</a:t>
            </a:r>
          </a:p>
          <a:p>
            <a:pPr marL="342900" indent="-342900">
              <a:buFontTx/>
              <a:buChar char="-"/>
            </a:pPr>
            <a:endParaRPr lang="ru-RU" sz="2400" b="0" i="0" u="none" strike="noStrike" baseline="0" dirty="0">
              <a:latin typeface="Times New Roman" panose="02020603050405020304" pitchFamily="18" charset="0"/>
            </a:endParaRPr>
          </a:p>
          <a:p>
            <a:pPr marR="65150"/>
            <a:r>
              <a:rPr lang="ru-RU" sz="2400" b="0" i="1" u="none" strike="noStrike" baseline="0" dirty="0">
                <a:latin typeface="Times New Roman" panose="02020603050405020304" pitchFamily="18" charset="0"/>
              </a:rPr>
              <a:t>Профилактические:</a:t>
            </a:r>
            <a:endParaRPr lang="ru-RU" sz="2400" b="0" i="0" u="none" strike="noStrike" baseline="0" dirty="0">
              <a:latin typeface="Times New Roman" panose="02020603050405020304" pitchFamily="18" charset="0"/>
            </a:endParaRPr>
          </a:p>
          <a:p>
            <a:pPr marR="11840"/>
            <a:r>
              <a:rPr lang="ru-RU" sz="2000" b="1" i="0" u="none" strike="noStrike" baseline="0" dirty="0">
                <a:latin typeface="Times New Roman" panose="02020603050405020304" pitchFamily="18" charset="0"/>
              </a:rPr>
              <a:t>Витаминотерапия 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сок, фрукты в </a:t>
            </a:r>
          </a:p>
          <a:p>
            <a:pPr marR="37420"/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питании детей ежедневно.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2556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4616" y="107608"/>
            <a:ext cx="8422547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39680" algn="ctr"/>
            <a:r>
              <a:rPr lang="ru-RU" sz="2800" b="1" i="0" u="none" strike="noStrike" baseline="0" dirty="0">
                <a:latin typeface="Times New Roman" panose="02020603050405020304" pitchFamily="18" charset="0"/>
              </a:rPr>
              <a:t>Игры с песком на прогулке</a:t>
            </a:r>
          </a:p>
          <a:p>
            <a:pPr marR="39680" algn="ctr"/>
            <a:endParaRPr lang="ru-RU" sz="2800" b="1" i="0" u="none" strike="noStrike" baseline="0" dirty="0">
              <a:latin typeface="Times New Roman" panose="02020603050405020304" pitchFamily="18" charset="0"/>
            </a:endParaRPr>
          </a:p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В летнее время в жизни детей большое</a:t>
            </a:r>
            <a:r>
              <a:rPr lang="ru-RU" sz="2800" b="0" i="0" u="none" strike="noStrike" dirty="0">
                <a:latin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место занимают игры с песком. Они могут</a:t>
            </a:r>
            <a:r>
              <a:rPr lang="ru-RU" sz="2800" b="0" i="0" u="none" strike="noStrike" dirty="0">
                <a:latin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быть длительными и доставлять малышам</a:t>
            </a:r>
            <a:r>
              <a:rPr lang="ru-RU" sz="2800" b="0" i="0" u="none" strike="noStrike" dirty="0">
                <a:latin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истинное удовольствие и наслаждение.</a:t>
            </a:r>
          </a:p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Необходимое условие -это игрушки для игр </a:t>
            </a:r>
          </a:p>
          <a:p>
            <a:pPr marR="12820"/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с песком (формочки, совки, ведерки, лопатки,</a:t>
            </a:r>
          </a:p>
          <a:p>
            <a:pPr marR="30100"/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машинки, брусочки и дощечки разного</a:t>
            </a:r>
          </a:p>
          <a:p>
            <a:pPr marR="14680"/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размера), которые могут понадобиться детям</a:t>
            </a:r>
          </a:p>
          <a:p>
            <a:pPr marR="42270"/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при сооружении построек.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180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8686" y="1214438"/>
            <a:ext cx="9144000" cy="2387600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258" y="-242596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4326" y="-89994"/>
            <a:ext cx="81269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ctr"/>
            <a:r>
              <a:rPr lang="ru-RU" sz="2800" b="1" i="0" u="none" strike="noStrike" baseline="0" dirty="0">
                <a:latin typeface="Times New Roman" panose="02020603050405020304" pitchFamily="18" charset="0"/>
              </a:rPr>
              <a:t>Игры с водой</a:t>
            </a:r>
          </a:p>
          <a:p>
            <a:pPr marR="0" algn="ctr"/>
            <a:endParaRPr lang="ru-RU" sz="2800" b="1" i="0" u="none" strike="noStrike" baseline="0" dirty="0">
              <a:latin typeface="Times New Roman" panose="02020603050405020304" pitchFamily="18" charset="0"/>
            </a:endParaRPr>
          </a:p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В процессе игр с водой и различными игрушками или натуральными предметами у детей формируются представления об окружающем природном мире.</a:t>
            </a:r>
          </a:p>
          <a:p>
            <a:r>
              <a:rPr lang="ru-RU" sz="2800" b="0" i="0" u="none" strike="noStrike" baseline="0" dirty="0">
                <a:latin typeface="Times New Roman" panose="02020603050405020304" pitchFamily="18" charset="0"/>
              </a:rPr>
              <a:t>В процессе таких игр развиваются тактильные ощущения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1071131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642</Words>
  <Application>Microsoft Office PowerPoint</Application>
  <PresentationFormat>Широкоэкранный</PresentationFormat>
  <Paragraphs>101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user</cp:lastModifiedBy>
  <cp:revision>23</cp:revision>
  <dcterms:created xsi:type="dcterms:W3CDTF">2016-05-11T07:15:23Z</dcterms:created>
  <dcterms:modified xsi:type="dcterms:W3CDTF">2023-05-03T04:29:39Z</dcterms:modified>
</cp:coreProperties>
</file>