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43" autoAdjust="0"/>
    <p:restoredTop sz="94660"/>
  </p:normalViewPr>
  <p:slideViewPr>
    <p:cSldViewPr>
      <p:cViewPr varScale="1">
        <p:scale>
          <a:sx n="103" d="100"/>
          <a:sy n="103" d="100"/>
        </p:scale>
        <p:origin x="-25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Рамка спортивна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42852"/>
            <a:ext cx="8858312" cy="657229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857224" y="1071546"/>
            <a:ext cx="7786742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Профилактика нарушений</a:t>
            </a:r>
          </a:p>
          <a:p>
            <a:pPr algn="ctr"/>
            <a:r>
              <a:rPr lang="ru-RU" sz="4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Осанки и  плоскостопия у детей </a:t>
            </a:r>
          </a:p>
          <a:p>
            <a:pPr algn="ctr"/>
            <a:r>
              <a:rPr lang="ru-RU" sz="4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д</a:t>
            </a:r>
            <a:r>
              <a:rPr lang="ru-RU" sz="4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ошкольного возраста</a:t>
            </a:r>
            <a:endParaRPr lang="ru-RU" sz="4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9" name="Рисунок 8" descr="i (9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1538" y="4071942"/>
            <a:ext cx="3500462" cy="1962150"/>
          </a:xfrm>
          <a:prstGeom prst="rect">
            <a:avLst/>
          </a:prstGeom>
        </p:spPr>
      </p:pic>
      <p:pic>
        <p:nvPicPr>
          <p:cNvPr id="11" name="Рисунок 10" descr="Массажный-мяч-руки-ноги-тела-боль-стресс-массаж-помощи-триггера-точка-здравоохранения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57752" y="4071942"/>
            <a:ext cx="3714776" cy="192882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Рамка спортивна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42852"/>
            <a:ext cx="8858312" cy="657229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142976" y="642918"/>
            <a:ext cx="692948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ОСАНКА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это умение человека держать свое тело в различных положениях, привычная поза непринужденно стоящего человека. На характер осанки человека большое влияние оказывает позвоночник, так как он является основным костным стержнем и связующим звеном костей скелета.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ПЛОСКОСТОПИЕ.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Стопа – орган опоры и передвижения. Обнаружение плоскостопия требует особого и своевременного внимания, даже в самых начальных формах. Проявление плоскостопия может сопровождаться жалобами ребенка на боль в ногах при ходьбе, быструю утомляемость во время длительных прогулок. Уплощение стоп может приводить к нарушению осанк</a:t>
            </a:r>
            <a:r>
              <a:rPr lang="ru-RU" dirty="0" smtClean="0"/>
              <a:t>и и искривлению позвоночника.</a:t>
            </a:r>
            <a:endParaRPr lang="ru-RU" dirty="0"/>
          </a:p>
        </p:txBody>
      </p:sp>
      <p:pic>
        <p:nvPicPr>
          <p:cNvPr id="4" name="Рисунок 3" descr="спина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14414" y="2214554"/>
            <a:ext cx="3223411" cy="1857962"/>
          </a:xfrm>
          <a:prstGeom prst="rect">
            <a:avLst/>
          </a:prstGeom>
        </p:spPr>
      </p:pic>
      <p:pic>
        <p:nvPicPr>
          <p:cNvPr id="6" name="Рисунок 5" descr="ноги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4876" y="2214554"/>
            <a:ext cx="3174990" cy="178593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Рамка спортивна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42852"/>
            <a:ext cx="8858312" cy="657229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42910" y="785795"/>
            <a:ext cx="7786742" cy="11172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Причины и факторы, способствующие нарушениям осанки:</a:t>
            </a:r>
          </a:p>
          <a:p>
            <a:pPr algn="ctr"/>
            <a:r>
              <a:rPr lang="ru-RU" dirty="0" smtClean="0"/>
              <a:t>Частые хронические заболевания, продолжительная болезнь ребенка (гипотония мышц, рахит, пороки развития позвоночника, близорукость, косоглазие, туберкулез и т.д.).</a:t>
            </a:r>
          </a:p>
          <a:p>
            <a:pPr algn="ctr"/>
            <a:r>
              <a:rPr lang="ru-RU" dirty="0" smtClean="0"/>
              <a:t>Неправильная поза, с использованием инвентаря, не отвечающего возрастным особенностям детей, при выполнении различных видов деятельности (рисование, работа на земельном участке и т.д.). Неправильный подбор мебели, сильно высокий или низкий стол.</a:t>
            </a:r>
          </a:p>
          <a:p>
            <a:pPr algn="ctr"/>
            <a:r>
              <a:rPr lang="ru-RU" dirty="0" smtClean="0"/>
              <a:t>  </a:t>
            </a:r>
            <a:r>
              <a:rPr lang="ru-RU" b="1" dirty="0" smtClean="0"/>
              <a:t>«Вредные привычки»:</a:t>
            </a:r>
          </a:p>
          <a:p>
            <a:r>
              <a:rPr lang="ru-RU" dirty="0" smtClean="0"/>
              <a:t>сидеть горбясь,</a:t>
            </a:r>
          </a:p>
          <a:p>
            <a:r>
              <a:rPr lang="ru-RU" dirty="0" smtClean="0"/>
              <a:t>стоять с упором на одну ногу,</a:t>
            </a:r>
          </a:p>
          <a:p>
            <a:r>
              <a:rPr lang="ru-RU" dirty="0" smtClean="0"/>
              <a:t> ходить с наклоненной вниз головой, опущенными и сведенными вперед      плечами,</a:t>
            </a:r>
          </a:p>
          <a:p>
            <a:r>
              <a:rPr lang="ru-RU" dirty="0" smtClean="0"/>
              <a:t>рисовать, рассматривать картинки, читать лежа на боку (особенно при   длительном постельном режиме в период болезни).</a:t>
            </a:r>
          </a:p>
          <a:p>
            <a:r>
              <a:rPr lang="ru-RU" dirty="0" smtClean="0"/>
              <a:t>Неправильная организация ночного сна детей (узкая, короткая кровать, мягкие перины, высокие подушки); привычка спать на одном боку, свернувшись «калачиком», согнув тело, поджав ноги к животу, влечет нарушение кровообращения и нормального положения позвоночника.</a:t>
            </a:r>
          </a:p>
          <a:p>
            <a:endParaRPr lang="ru-RU" dirty="0" smtClean="0"/>
          </a:p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Рамка спортивна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42852"/>
            <a:ext cx="8858312" cy="657229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71472" y="642918"/>
            <a:ext cx="8143932" cy="81253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Причины плоскостопия у детей:</a:t>
            </a:r>
          </a:p>
          <a:p>
            <a:pPr fontAlgn="base"/>
            <a:r>
              <a:rPr lang="ru-RU" dirty="0" smtClean="0"/>
              <a:t>Плоскостопие у детей может быть вызвано слабостью мышечно-связочного аппара­та стопы, не выдерживающего большие нагрузки; поражением костно-мышечной системы при рахите; неправильно сросшимися переломами лодыжек, плюсневых, пяточной и таранной костей; параличом или парезом мышц голени и стопы (в т.ч. после полиомиелита); неврологической патологией (энцефалопатией).</a:t>
            </a:r>
          </a:p>
          <a:p>
            <a:pPr fontAlgn="base"/>
            <a:r>
              <a:rPr lang="ru-RU" dirty="0" smtClean="0"/>
              <a:t>Возникновению статического плоскостопия у детей способствуют ношение неправильно подобранной обуви (тесной, разношенной, на толстой подошве), избыточный вес и ожирение, длительная непрерывная ходьба или стояние. Часто плоскостопие развивается у детей с плосковальгусной деформацией стоп.</a:t>
            </a:r>
          </a:p>
          <a:p>
            <a:pPr fontAlgn="base"/>
            <a:endParaRPr lang="ru-RU" dirty="0" smtClean="0"/>
          </a:p>
          <a:p>
            <a:pPr fontAlgn="base"/>
            <a:endParaRPr lang="ru-RU" dirty="0" smtClean="0"/>
          </a:p>
          <a:p>
            <a:pPr fontAlgn="base"/>
            <a:endParaRPr lang="ru-RU" dirty="0" smtClean="0"/>
          </a:p>
          <a:p>
            <a:pPr fontAlgn="base"/>
            <a:endParaRPr lang="ru-RU" dirty="0" smtClean="0"/>
          </a:p>
          <a:p>
            <a:pPr fontAlgn="base"/>
            <a:r>
              <a:rPr lang="ru-RU" dirty="0" smtClean="0"/>
              <a:t>Плоскостопие служит причиной искривления пальцев стопы, появления мозолей, формирования у ребенка нарушений осанки (сколиоза) и болезней позвоночника (остеохондроза, грыжи межпозвонковых дисков), развития деформирующих артрозов, воспаления менисков и т. д.</a:t>
            </a:r>
          </a:p>
          <a:p>
            <a:pPr fontAlgn="base"/>
            <a:endParaRPr lang="ru-RU" dirty="0" smtClean="0"/>
          </a:p>
          <a:p>
            <a:pPr fontAlgn="base"/>
            <a:endParaRPr lang="ru-RU" dirty="0" smtClean="0"/>
          </a:p>
          <a:p>
            <a:pPr fontAlgn="base"/>
            <a:endParaRPr lang="ru-RU" dirty="0" smtClean="0"/>
          </a:p>
          <a:p>
            <a:pPr fontAlgn="base"/>
            <a:endParaRPr lang="ru-RU" dirty="0" smtClean="0"/>
          </a:p>
          <a:p>
            <a:pPr fontAlgn="base"/>
            <a:endParaRPr lang="ru-RU" dirty="0" smtClean="0"/>
          </a:p>
          <a:p>
            <a:pPr fontAlgn="base"/>
            <a:endParaRPr lang="ru-RU" dirty="0" smtClean="0"/>
          </a:p>
          <a:p>
            <a:pPr fontAlgn="base"/>
            <a:endParaRPr lang="ru-RU" dirty="0" smtClean="0"/>
          </a:p>
          <a:p>
            <a:pPr fontAlgn="base"/>
            <a:endParaRPr lang="ru-RU" dirty="0" smtClean="0"/>
          </a:p>
          <a:p>
            <a:pPr algn="ctr"/>
            <a:endParaRPr lang="ru-RU" dirty="0"/>
          </a:p>
        </p:txBody>
      </p:sp>
      <p:pic>
        <p:nvPicPr>
          <p:cNvPr id="6" name="Рисунок 5" descr="scale_12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5786" y="4000504"/>
            <a:ext cx="7715304" cy="107157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Рамка спортивна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42852"/>
            <a:ext cx="8858312" cy="657229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714348" y="785794"/>
            <a:ext cx="7929618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Причины плоскостопия у детей:</a:t>
            </a:r>
          </a:p>
          <a:p>
            <a:r>
              <a:rPr lang="ru-RU" dirty="0" smtClean="0"/>
              <a:t>Возникновению статического плоскостопия у детей способствуют ношение неправильно подобранной обуви (тесной, разношенной, на толстой подошве), избыточный вес и ожирение, длительная непрерывная ходьба или стояние. Часто плоскостопие развивается у детей с плосковальгусной деформацией ног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  <p:pic>
        <p:nvPicPr>
          <p:cNvPr id="5" name="Рисунок 4" descr="пл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5786" y="2428868"/>
            <a:ext cx="3668977" cy="2203536"/>
          </a:xfrm>
          <a:prstGeom prst="rect">
            <a:avLst/>
          </a:prstGeom>
        </p:spPr>
      </p:pic>
      <p:pic>
        <p:nvPicPr>
          <p:cNvPr id="6" name="Рисунок 5" descr="пл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6314" y="2428868"/>
            <a:ext cx="3571868" cy="2214578"/>
          </a:xfrm>
          <a:prstGeom prst="rect">
            <a:avLst/>
          </a:prstGeom>
        </p:spPr>
      </p:pic>
      <p:pic>
        <p:nvPicPr>
          <p:cNvPr id="7" name="Рисунок 6" descr="i (3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85786" y="5119686"/>
            <a:ext cx="1738314" cy="1738314"/>
          </a:xfrm>
          <a:prstGeom prst="rect">
            <a:avLst/>
          </a:prstGeom>
        </p:spPr>
      </p:pic>
      <p:pic>
        <p:nvPicPr>
          <p:cNvPr id="8" name="Рисунок 7" descr="i (4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572132" y="5048248"/>
            <a:ext cx="1809752" cy="180975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Рамка спортивна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42852"/>
            <a:ext cx="8858312" cy="657229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14348" y="714356"/>
            <a:ext cx="7929618" cy="10618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Лечение плоскостопия у детей: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Плоскостопие у детей – прогрессирующее заболевание, и чем раньше начато его лечение, тем эффективнее результаты.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Лечение статического плоскостопия у детей, направленное на укрепление мышечно-связочного аппарата стопы, включает массаж, физиотерапию и ЛФК. У детей младшего возраста исключаются мягкая обувь (валенки, резиновые сапоги, чешки).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Рекомендуется ношение ботинок с твердой подошвой и небольшим каблучком, хорошо фиксирующих голеностопные суставы. При плоскостопии у детей старшего возраста показано ношение ортопедической обуви со стелькой–супинатором, приподнимающим опущенный свод и возвращающим стопу в правильное положение.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Устранению плоскостопия у детей способствует гидромассаж, контрастные ножные ванны, парафиновые, озокеритовые игрязевые аппликации на область ступней, магнитотерапия.</a:t>
            </a: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  <p:pic>
        <p:nvPicPr>
          <p:cNvPr id="4" name="Рисунок 3" descr="вал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392542">
            <a:off x="2071670" y="2643182"/>
            <a:ext cx="1358180" cy="1389367"/>
          </a:xfrm>
          <a:prstGeom prst="rect">
            <a:avLst/>
          </a:prstGeom>
        </p:spPr>
      </p:pic>
      <p:pic>
        <p:nvPicPr>
          <p:cNvPr id="5" name="Рисунок 4" descr="чеш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32126" y="2489875"/>
            <a:ext cx="2040860" cy="1558475"/>
          </a:xfrm>
          <a:prstGeom prst="rect">
            <a:avLst/>
          </a:prstGeom>
        </p:spPr>
      </p:pic>
      <p:pic>
        <p:nvPicPr>
          <p:cNvPr id="6" name="Рисунок 5" descr="рез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29388" y="2571744"/>
            <a:ext cx="1357322" cy="135732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Рамка спортивна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42852"/>
            <a:ext cx="8858312" cy="657229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714348" y="785794"/>
            <a:ext cx="7786742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Прогноз и профилактика плоскостопия у детей:</a:t>
            </a:r>
          </a:p>
          <a:p>
            <a:pPr fontAlgn="base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Слабо и умеренно выраженная степень плоскостопия у детей при своевременной коррекции полностью излечима; запущенные случаи трудно поддаются коррекции. В отсутствии лечения плоскостопие у детей приводит к выраженной деформации стопы, суставов и позвоночника.</a:t>
            </a:r>
          </a:p>
          <a:p>
            <a:pPr fontAlgn="base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Профилактикой плоскостопия у детей являются ношение правильно подобранной обуви; занятия физкультурой, игровыми видами спорта (баскетбол, футбол) и плаванием; ходьба босиком по неровной земле, песку, гальке; нормализация кальциево-фосфорного обмена; контроль массы тела.</a:t>
            </a:r>
          </a:p>
          <a:p>
            <a:pPr fontAlgn="base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  <p:pic>
        <p:nvPicPr>
          <p:cNvPr id="5" name="Рисунок 4" descr="об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10" y="4929198"/>
            <a:ext cx="1919275" cy="1685340"/>
          </a:xfrm>
          <a:prstGeom prst="rect">
            <a:avLst/>
          </a:prstGeom>
        </p:spPr>
      </p:pic>
      <p:pic>
        <p:nvPicPr>
          <p:cNvPr id="6" name="Рисунок 5" descr="физ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71670" y="3286124"/>
            <a:ext cx="2857504" cy="1785940"/>
          </a:xfrm>
          <a:prstGeom prst="rect">
            <a:avLst/>
          </a:prstGeom>
        </p:spPr>
      </p:pic>
      <p:pic>
        <p:nvPicPr>
          <p:cNvPr id="7" name="Рисунок 6" descr="плав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071934" y="5033192"/>
            <a:ext cx="2276475" cy="1573374"/>
          </a:xfrm>
          <a:prstGeom prst="rect">
            <a:avLst/>
          </a:prstGeom>
        </p:spPr>
      </p:pic>
      <p:pic>
        <p:nvPicPr>
          <p:cNvPr id="8" name="Рисунок 7" descr="гим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143504" y="3286124"/>
            <a:ext cx="2857488" cy="1607337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Рамка спортивна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42852"/>
            <a:ext cx="8858312" cy="657229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671915" y="2967335"/>
            <a:ext cx="580017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Будьте здоровы!</a:t>
            </a:r>
          </a:p>
          <a:p>
            <a:pPr algn="ctr"/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Берегите детей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4" name="Рисунок 3" descr="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28662" y="714356"/>
            <a:ext cx="2786081" cy="2429280"/>
          </a:xfrm>
          <a:prstGeom prst="rect">
            <a:avLst/>
          </a:prstGeom>
        </p:spPr>
      </p:pic>
      <p:pic>
        <p:nvPicPr>
          <p:cNvPr id="5" name="Рисунок 4" descr="fda981b399be918b8d06ca1c850d7db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15139" y="4661074"/>
            <a:ext cx="1523985" cy="1314189"/>
          </a:xfrm>
          <a:prstGeom prst="rect">
            <a:avLst/>
          </a:prstGeom>
        </p:spPr>
      </p:pic>
      <p:pic>
        <p:nvPicPr>
          <p:cNvPr id="6" name="Рисунок 5" descr="i (1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28662" y="4714884"/>
            <a:ext cx="2000248" cy="1333499"/>
          </a:xfrm>
          <a:prstGeom prst="rect">
            <a:avLst/>
          </a:prstGeom>
        </p:spPr>
      </p:pic>
      <p:pic>
        <p:nvPicPr>
          <p:cNvPr id="7" name="Рисунок 6" descr="i (2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000628" y="928670"/>
            <a:ext cx="2928942" cy="195262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</TotalTime>
  <Words>327</Words>
  <Application>Microsoft Office PowerPoint</Application>
  <PresentationFormat>Экран (4:3)</PresentationFormat>
  <Paragraphs>117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Home</dc:creator>
  <cp:lastModifiedBy>Home</cp:lastModifiedBy>
  <cp:revision>28</cp:revision>
  <dcterms:created xsi:type="dcterms:W3CDTF">2022-02-01T10:11:51Z</dcterms:created>
  <dcterms:modified xsi:type="dcterms:W3CDTF">2022-02-01T14:25:23Z</dcterms:modified>
</cp:coreProperties>
</file>